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1"/>
  </p:notesMasterIdLst>
  <p:sldIdLst>
    <p:sldId id="256" r:id="rId2"/>
    <p:sldId id="258" r:id="rId3"/>
    <p:sldId id="257" r:id="rId4"/>
    <p:sldId id="259" r:id="rId5"/>
    <p:sldId id="260" r:id="rId6"/>
    <p:sldId id="261" r:id="rId7"/>
    <p:sldId id="265" r:id="rId8"/>
    <p:sldId id="268" r:id="rId9"/>
    <p:sldId id="269" r:id="rId10"/>
    <p:sldId id="270" r:id="rId11"/>
    <p:sldId id="271" r:id="rId12"/>
    <p:sldId id="272" r:id="rId13"/>
    <p:sldId id="273" r:id="rId14"/>
    <p:sldId id="277" r:id="rId15"/>
    <p:sldId id="274" r:id="rId16"/>
    <p:sldId id="275" r:id="rId17"/>
    <p:sldId id="278" r:id="rId18"/>
    <p:sldId id="276" r:id="rId19"/>
    <p:sldId id="279" r:id="rId20"/>
  </p:sldIdLst>
  <p:sldSz cx="9144000" cy="6858000" type="screen4x3"/>
  <p:notesSz cx="6797675" cy="9926638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46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C211B3-D6D4-4383-9FBA-ABD5B9313EA0}" type="datetimeFigureOut">
              <a:rPr lang="es-AR" smtClean="0"/>
              <a:t>19/10/2022</a:t>
            </a:fld>
            <a:endParaRPr lang="es-AR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6F5CE0-381D-4DE1-AC87-51253BC7754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60870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19/10/2022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19/10/2022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19/10/2022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19/10/2022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19/10/2022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19/10/2022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19/10/2022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19/10/2022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19/10/2022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19/10/2022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19/10/2022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19/10/2022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microsoft.com/office/2007/relationships/hdphoto" Target="../media/hdphoto6.wdp"/><Relationship Id="rId4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788024" y="5013176"/>
            <a:ext cx="6511131" cy="2646136"/>
          </a:xfrm>
        </p:spPr>
        <p:txBody>
          <a:bodyPr>
            <a:normAutofit/>
          </a:bodyPr>
          <a:lstStyle/>
          <a:p>
            <a:r>
              <a:rPr lang="es-AR" sz="2000" b="1" i="1" dirty="0" smtClean="0">
                <a:solidFill>
                  <a:schemeClr val="tx1"/>
                </a:solidFill>
              </a:rPr>
              <a:t>Centro de Salud Santa Laura</a:t>
            </a:r>
          </a:p>
          <a:p>
            <a:r>
              <a:rPr lang="es-AR" sz="2000" b="1" i="1" dirty="0" smtClean="0">
                <a:solidFill>
                  <a:schemeClr val="tx1"/>
                </a:solidFill>
              </a:rPr>
              <a:t>Municipio de Morón</a:t>
            </a:r>
          </a:p>
          <a:p>
            <a:r>
              <a:rPr lang="es-AR" sz="2000" b="1" i="1" dirty="0" smtClean="0">
                <a:solidFill>
                  <a:schemeClr val="tx1"/>
                </a:solidFill>
              </a:rPr>
              <a:t>Provincia de Buenos Aires</a:t>
            </a:r>
            <a:endParaRPr lang="es-AR" sz="2000" b="1" i="1" dirty="0">
              <a:solidFill>
                <a:schemeClr val="tx1"/>
              </a:solidFill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3568" y="692696"/>
            <a:ext cx="7772400" cy="4032448"/>
          </a:xfrm>
        </p:spPr>
        <p:txBody>
          <a:bodyPr>
            <a:normAutofit/>
          </a:bodyPr>
          <a:lstStyle/>
          <a:p>
            <a:pPr marL="182880" indent="0">
              <a:buNone/>
            </a:pPr>
            <a:r>
              <a:rPr lang="es-AR" sz="4400" b="0" dirty="0" smtClean="0">
                <a:solidFill>
                  <a:schemeClr val="accent3"/>
                </a:solidFill>
                <a:latin typeface="Berlin Sans FB" panose="020E0602020502020306" pitchFamily="34" charset="0"/>
              </a:rPr>
              <a:t>Consultorio </a:t>
            </a:r>
            <a:r>
              <a:rPr lang="es-AR" sz="4400" b="0" dirty="0">
                <a:solidFill>
                  <a:schemeClr val="accent3"/>
                </a:solidFill>
                <a:latin typeface="Berlin Sans FB" panose="020E0602020502020306" pitchFamily="34" charset="0"/>
              </a:rPr>
              <a:t>Integral Adolescente </a:t>
            </a:r>
            <a:r>
              <a:rPr lang="es-AR" sz="4400" b="0" dirty="0" smtClean="0">
                <a:solidFill>
                  <a:schemeClr val="accent3"/>
                </a:solidFill>
                <a:latin typeface="Berlin Sans FB" panose="020E0602020502020306" pitchFamily="34" charset="0"/>
              </a:rPr>
              <a:t/>
            </a:r>
            <a:br>
              <a:rPr lang="es-AR" sz="4400" b="0" dirty="0" smtClean="0">
                <a:solidFill>
                  <a:schemeClr val="accent3"/>
                </a:solidFill>
                <a:latin typeface="Berlin Sans FB" panose="020E0602020502020306" pitchFamily="34" charset="0"/>
              </a:rPr>
            </a:br>
            <a:r>
              <a:rPr lang="es-AR" sz="4400" b="0" dirty="0" smtClean="0">
                <a:solidFill>
                  <a:schemeClr val="accent3"/>
                </a:solidFill>
                <a:latin typeface="Berlin Sans FB" panose="020E0602020502020306" pitchFamily="34" charset="0"/>
              </a:rPr>
              <a:t>en </a:t>
            </a:r>
            <a:r>
              <a:rPr lang="es-AR" sz="4400" b="0" dirty="0">
                <a:solidFill>
                  <a:schemeClr val="accent3"/>
                </a:solidFill>
                <a:latin typeface="Berlin Sans FB" panose="020E0602020502020306" pitchFamily="34" charset="0"/>
              </a:rPr>
              <a:t>primer nivel de atención</a:t>
            </a:r>
            <a:r>
              <a:rPr lang="es-AR" b="0" dirty="0">
                <a:latin typeface="Berlin Sans FB" panose="020E0602020502020306" pitchFamily="34" charset="0"/>
              </a:rPr>
              <a:t/>
            </a:r>
            <a:br>
              <a:rPr lang="es-AR" b="0" dirty="0">
                <a:latin typeface="Berlin Sans FB" panose="020E0602020502020306" pitchFamily="34" charset="0"/>
              </a:rPr>
            </a:br>
            <a:endParaRPr lang="es-AR" b="0" dirty="0">
              <a:latin typeface="Berlin Sans FB" panose="020E0602020502020306" pitchFamily="34" charset="0"/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0" t="24078" r="29784" b="25392"/>
          <a:stretch/>
        </p:blipFill>
        <p:spPr>
          <a:xfrm>
            <a:off x="1115616" y="3429000"/>
            <a:ext cx="2074236" cy="253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28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quarter" idx="13"/>
          </p:nvPr>
        </p:nvSpPr>
        <p:spPr>
          <a:xfrm>
            <a:off x="457200" y="1628801"/>
            <a:ext cx="8229600" cy="2952328"/>
          </a:xfrm>
        </p:spPr>
        <p:txBody>
          <a:bodyPr>
            <a:noAutofit/>
          </a:bodyPr>
          <a:lstStyle/>
          <a:p>
            <a:pPr marL="45720" indent="0" algn="ctr">
              <a:buNone/>
            </a:pPr>
            <a:r>
              <a:rPr lang="es-AR" sz="3600" dirty="0">
                <a:latin typeface="Berlin Sans FB" panose="020E0602020502020306" pitchFamily="34" charset="0"/>
              </a:rPr>
              <a:t>S</a:t>
            </a:r>
            <a:r>
              <a:rPr lang="es-AR" sz="3600" dirty="0" smtClean="0">
                <a:latin typeface="Berlin Sans FB" panose="020E0602020502020306" pitchFamily="34" charset="0"/>
              </a:rPr>
              <a:t>e </a:t>
            </a:r>
            <a:r>
              <a:rPr lang="es-AR" sz="3600" dirty="0">
                <a:latin typeface="Berlin Sans FB" panose="020E0602020502020306" pitchFamily="34" charset="0"/>
              </a:rPr>
              <a:t>observó que la demanda de salud mental fue monopolizando el espacio y </a:t>
            </a:r>
            <a:endParaRPr lang="es-AR" sz="3600" dirty="0" smtClean="0">
              <a:latin typeface="Berlin Sans FB" panose="020E0602020502020306" pitchFamily="34" charset="0"/>
            </a:endParaRPr>
          </a:p>
          <a:p>
            <a:pPr marL="45720" indent="0" algn="ctr">
              <a:buNone/>
            </a:pPr>
            <a:r>
              <a:rPr lang="es-AR" sz="3600" dirty="0" smtClean="0">
                <a:latin typeface="Berlin Sans FB" panose="020E0602020502020306" pitchFamily="34" charset="0"/>
              </a:rPr>
              <a:t>se </a:t>
            </a:r>
            <a:r>
              <a:rPr lang="es-AR" sz="3600" dirty="0">
                <a:latin typeface="Berlin Sans FB" panose="020E0602020502020306" pitchFamily="34" charset="0"/>
              </a:rPr>
              <a:t>fue perdiendo  la integralidad del consultorio. Por lo tanto se propuso generar </a:t>
            </a:r>
            <a:r>
              <a:rPr lang="es-AR" sz="3600" dirty="0" smtClean="0">
                <a:latin typeface="Berlin Sans FB" panose="020E0602020502020306" pitchFamily="34" charset="0"/>
              </a:rPr>
              <a:t>otro día de la semana para alojar ésta problemática</a:t>
            </a:r>
            <a:r>
              <a:rPr lang="es-AR" sz="3200" dirty="0" smtClean="0"/>
              <a:t>.</a:t>
            </a:r>
            <a:endParaRPr lang="es-AR" sz="3200" dirty="0"/>
          </a:p>
        </p:txBody>
      </p:sp>
    </p:spTree>
    <p:extLst>
      <p:ext uri="{BB962C8B-B14F-4D97-AF65-F5344CB8AC3E}">
        <p14:creationId xmlns:p14="http://schemas.microsoft.com/office/powerpoint/2010/main" val="116919265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15616" y="188640"/>
            <a:ext cx="6696744" cy="1143000"/>
          </a:xfrm>
        </p:spPr>
        <p:txBody>
          <a:bodyPr/>
          <a:lstStyle/>
          <a:p>
            <a:pPr marL="0" indent="0">
              <a:buNone/>
            </a:pPr>
            <a:r>
              <a:rPr lang="es-AR" b="1" dirty="0">
                <a:solidFill>
                  <a:schemeClr val="accent3"/>
                </a:solidFill>
              </a:rPr>
              <a:t>Relevamiento de datos</a:t>
            </a:r>
            <a:endParaRPr lang="es-AR" dirty="0">
              <a:solidFill>
                <a:schemeClr val="accent3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3"/>
          </p:nvPr>
        </p:nvSpPr>
        <p:spPr>
          <a:xfrm>
            <a:off x="1115616" y="1988840"/>
            <a:ext cx="6885384" cy="3474720"/>
          </a:xfrm>
        </p:spPr>
        <p:txBody>
          <a:bodyPr/>
          <a:lstStyle/>
          <a:p>
            <a:pPr marL="45720" indent="0" algn="ctr">
              <a:buNone/>
            </a:pPr>
            <a:r>
              <a:rPr lang="es-AR" sz="3200" dirty="0">
                <a:latin typeface="Berlin Sans FB" panose="020E0602020502020306" pitchFamily="34" charset="0"/>
              </a:rPr>
              <a:t>Estos son algunos datos que se pudieron relevar sobre la cantidad de consultantes y motivos de consulta.</a:t>
            </a:r>
          </a:p>
          <a:p>
            <a:pPr marL="45720" indent="0">
              <a:buNone/>
            </a:pPr>
            <a:endParaRPr lang="es-AR" dirty="0"/>
          </a:p>
        </p:txBody>
      </p:sp>
      <p:graphicFrame>
        <p:nvGraphicFramePr>
          <p:cNvPr id="4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792966"/>
              </p:ext>
            </p:extLst>
          </p:nvPr>
        </p:nvGraphicFramePr>
        <p:xfrm>
          <a:off x="683568" y="4293096"/>
          <a:ext cx="7560839" cy="12344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50337"/>
                <a:gridCol w="1829672"/>
                <a:gridCol w="1890415"/>
                <a:gridCol w="1890415"/>
              </a:tblGrid>
              <a:tr h="93610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AR" sz="1800" dirty="0" smtClean="0">
                          <a:effectLst/>
                        </a:rPr>
                        <a:t> Total</a:t>
                      </a:r>
                      <a:r>
                        <a:rPr lang="es-AR" sz="1800" baseline="0" dirty="0" smtClean="0">
                          <a:effectLst/>
                        </a:rPr>
                        <a:t> </a:t>
                      </a:r>
                      <a:r>
                        <a:rPr lang="es-AR" sz="1800" dirty="0" smtClean="0">
                          <a:effectLst/>
                        </a:rPr>
                        <a:t>de </a:t>
                      </a:r>
                      <a:r>
                        <a:rPr lang="es-AR" sz="1800" dirty="0">
                          <a:effectLst/>
                        </a:rPr>
                        <a:t>consultantes</a:t>
                      </a:r>
                      <a:endParaRPr lang="es-AR" sz="1600" dirty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AR" sz="1800" dirty="0">
                          <a:effectLst/>
                        </a:rPr>
                        <a:t>       </a:t>
                      </a:r>
                      <a:r>
                        <a:rPr lang="es-AR" sz="1800" baseline="0" dirty="0" smtClean="0">
                          <a:effectLst/>
                        </a:rPr>
                        <a:t> </a:t>
                      </a:r>
                      <a:r>
                        <a:rPr lang="es-AR" sz="1800" dirty="0" smtClean="0">
                          <a:effectLst/>
                        </a:rPr>
                        <a:t>   </a:t>
                      </a:r>
                      <a:r>
                        <a:rPr lang="es-AR" sz="1800" dirty="0">
                          <a:effectLst/>
                        </a:rPr>
                        <a:t>65</a:t>
                      </a:r>
                      <a:endParaRPr lang="es-A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AR" sz="1800" dirty="0">
                          <a:effectLst/>
                        </a:rPr>
                        <a:t>     </a:t>
                      </a:r>
                      <a:r>
                        <a:rPr lang="es-AR" sz="1800" dirty="0" smtClean="0">
                          <a:effectLst/>
                        </a:rPr>
                        <a:t>MUJERES</a:t>
                      </a:r>
                      <a:endParaRPr lang="es-AR" sz="1600" dirty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AR" sz="1800" dirty="0">
                          <a:effectLst/>
                        </a:rPr>
                        <a:t>     </a:t>
                      </a:r>
                      <a:r>
                        <a:rPr lang="es-AR" sz="1800" baseline="0" dirty="0" smtClean="0">
                          <a:effectLst/>
                        </a:rPr>
                        <a:t> </a:t>
                      </a:r>
                      <a:r>
                        <a:rPr lang="es-AR" sz="1800" dirty="0" smtClean="0">
                          <a:effectLst/>
                        </a:rPr>
                        <a:t>    </a:t>
                      </a:r>
                      <a:r>
                        <a:rPr lang="es-AR" sz="1800" dirty="0">
                          <a:effectLst/>
                        </a:rPr>
                        <a:t>47</a:t>
                      </a:r>
                      <a:endParaRPr lang="es-A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AR" sz="1800" dirty="0">
                          <a:effectLst/>
                        </a:rPr>
                        <a:t>  </a:t>
                      </a:r>
                      <a:r>
                        <a:rPr lang="es-AR" sz="1800" dirty="0" smtClean="0">
                          <a:effectLst/>
                        </a:rPr>
                        <a:t>    </a:t>
                      </a:r>
                      <a:r>
                        <a:rPr lang="es-AR" sz="1800" dirty="0">
                          <a:effectLst/>
                        </a:rPr>
                        <a:t>VARONES</a:t>
                      </a:r>
                      <a:endParaRPr lang="es-AR" sz="1600" dirty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AR" sz="1800" dirty="0">
                          <a:effectLst/>
                        </a:rPr>
                        <a:t>       </a:t>
                      </a:r>
                      <a:r>
                        <a:rPr lang="es-AR" sz="1800" dirty="0" smtClean="0">
                          <a:effectLst/>
                        </a:rPr>
                        <a:t>    </a:t>
                      </a:r>
                      <a:r>
                        <a:rPr lang="es-AR" sz="1800" dirty="0">
                          <a:effectLst/>
                        </a:rPr>
                        <a:t>18</a:t>
                      </a:r>
                      <a:endParaRPr lang="es-A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AR" sz="1800" dirty="0">
                          <a:effectLst/>
                        </a:rPr>
                        <a:t>   </a:t>
                      </a:r>
                      <a:r>
                        <a:rPr lang="es-AR" sz="1800" dirty="0" smtClean="0">
                          <a:effectLst/>
                        </a:rPr>
                        <a:t>   </a:t>
                      </a:r>
                      <a:r>
                        <a:rPr lang="es-AR" sz="1800" dirty="0">
                          <a:effectLst/>
                        </a:rPr>
                        <a:t>LGTBIQ+</a:t>
                      </a:r>
                      <a:endParaRPr lang="es-AR" sz="1600" dirty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AR" sz="1800" dirty="0">
                          <a:effectLst/>
                        </a:rPr>
                        <a:t>   </a:t>
                      </a:r>
                      <a:r>
                        <a:rPr lang="es-AR" sz="1800" baseline="0" dirty="0" smtClean="0">
                          <a:effectLst/>
                        </a:rPr>
                        <a:t> </a:t>
                      </a:r>
                      <a:r>
                        <a:rPr lang="es-AR" sz="1800" dirty="0" smtClean="0">
                          <a:effectLst/>
                        </a:rPr>
                        <a:t>        </a:t>
                      </a:r>
                      <a:r>
                        <a:rPr lang="es-AR" sz="1800" dirty="0">
                          <a:effectLst/>
                        </a:rPr>
                        <a:t>0</a:t>
                      </a:r>
                      <a:endParaRPr lang="es-A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51567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Marcador de contenido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595767915"/>
              </p:ext>
            </p:extLst>
          </p:nvPr>
        </p:nvGraphicFramePr>
        <p:xfrm>
          <a:off x="467545" y="188632"/>
          <a:ext cx="8208911" cy="62648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31877"/>
                <a:gridCol w="4077034"/>
              </a:tblGrid>
              <a:tr h="720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AR" sz="1400" dirty="0">
                          <a:effectLst/>
                        </a:rPr>
                        <a:t>MOTIVO DE CONSULTA</a:t>
                      </a:r>
                      <a:endParaRPr lang="es-A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558" marR="6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AR" sz="1400" dirty="0">
                          <a:effectLst/>
                        </a:rPr>
                        <a:t>CANTIDADES</a:t>
                      </a:r>
                      <a:endParaRPr lang="es-A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558" marR="66558" marT="0" marB="0"/>
                </a:tc>
              </a:tr>
              <a:tr h="39193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AR" sz="1400" dirty="0">
                          <a:effectLst/>
                        </a:rPr>
                        <a:t>CONTROL DE SALUD </a:t>
                      </a:r>
                      <a:endParaRPr lang="es-A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558" marR="6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AR" sz="1400" dirty="0" smtClean="0">
                          <a:effectLst/>
                        </a:rPr>
                        <a:t>6,5%</a:t>
                      </a:r>
                      <a:endParaRPr lang="es-A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558" marR="66558" marT="0" marB="0"/>
                </a:tc>
              </a:tr>
              <a:tr h="39193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AR" sz="1400" dirty="0">
                          <a:effectLst/>
                        </a:rPr>
                        <a:t>PROBLEMAS</a:t>
                      </a:r>
                      <a:r>
                        <a:rPr lang="es-AR" sz="1100" dirty="0">
                          <a:effectLst/>
                        </a:rPr>
                        <a:t> </a:t>
                      </a:r>
                      <a:r>
                        <a:rPr lang="es-AR" sz="1400" dirty="0">
                          <a:effectLst/>
                        </a:rPr>
                        <a:t>FAMILIARES</a:t>
                      </a:r>
                      <a:endParaRPr lang="es-A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558" marR="6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AR" sz="1400" dirty="0" smtClean="0">
                          <a:effectLst/>
                        </a:rPr>
                        <a:t>3,25%</a:t>
                      </a:r>
                      <a:endParaRPr lang="es-A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558" marR="66558" marT="0" marB="0"/>
                </a:tc>
              </a:tr>
              <a:tr h="39193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AR" sz="1400" dirty="0">
                          <a:effectLst/>
                        </a:rPr>
                        <a:t>ABUSO SEXUAL</a:t>
                      </a:r>
                      <a:endParaRPr lang="es-A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558" marR="6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AR" sz="1400" dirty="0" smtClean="0">
                          <a:effectLst/>
                        </a:rPr>
                        <a:t>3,25%</a:t>
                      </a:r>
                      <a:endParaRPr lang="es-A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558" marR="66558" marT="0" marB="0"/>
                </a:tc>
              </a:tr>
              <a:tr h="39193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AR" sz="1400">
                          <a:effectLst/>
                        </a:rPr>
                        <a:t>ANGUSTIA / ATAQUES DE PÁNICO</a:t>
                      </a:r>
                      <a:endParaRPr lang="es-A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558" marR="6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AR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3,25%</a:t>
                      </a:r>
                      <a:endParaRPr lang="es-A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558" marR="66558" marT="0" marB="0"/>
                </a:tc>
              </a:tr>
              <a:tr h="76475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AR" sz="1400" dirty="0">
                          <a:effectLst/>
                        </a:rPr>
                        <a:t>CONSULTAS RELATIVAS A LA ALIMENTACIÓN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AR" sz="1400" dirty="0">
                          <a:effectLst/>
                        </a:rPr>
                        <a:t>(LIGADAS AL PESO Y A LA IMAGEN CORPORAL)      </a:t>
                      </a:r>
                      <a:endParaRPr lang="es-AR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558" marR="6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AR" sz="1400" dirty="0" smtClean="0">
                          <a:effectLst/>
                        </a:rPr>
                        <a:t>5,2%</a:t>
                      </a:r>
                      <a:endParaRPr lang="es-AR" sz="14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AR" sz="1400" dirty="0">
                          <a:effectLst/>
                        </a:rPr>
                        <a:t> </a:t>
                      </a:r>
                      <a:endParaRPr lang="es-AR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558" marR="66558" marT="0" marB="0"/>
                </a:tc>
              </a:tr>
              <a:tr h="78386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AR" sz="1400" dirty="0" smtClean="0">
                          <a:effectLst/>
                        </a:rPr>
                        <a:t>SON </a:t>
                      </a:r>
                      <a:r>
                        <a:rPr lang="es-AR" sz="1400" dirty="0">
                          <a:effectLst/>
                        </a:rPr>
                        <a:t>TRAIDOS POR UN FAMILIAR         RECOMENDACIÓN DE OTRXS</a:t>
                      </a:r>
                      <a:endParaRPr lang="es-A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558" marR="6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AR" sz="1400" dirty="0" smtClean="0">
                          <a:effectLst/>
                        </a:rPr>
                        <a:t>3,9%</a:t>
                      </a:r>
                      <a:endParaRPr lang="es-A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558" marR="66558" marT="0" marB="0"/>
                </a:tc>
              </a:tr>
              <a:tr h="39193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AR" sz="1400">
                          <a:effectLst/>
                        </a:rPr>
                        <a:t>ACO (90% IMPLANTE)</a:t>
                      </a:r>
                      <a:endParaRPr lang="es-A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558" marR="6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AR" sz="1400" dirty="0" smtClean="0">
                          <a:effectLst/>
                        </a:rPr>
                        <a:t>10,4%</a:t>
                      </a:r>
                      <a:endParaRPr lang="es-A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558" marR="66558" marT="0" marB="0"/>
                </a:tc>
              </a:tr>
              <a:tr h="39193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AR" sz="1400">
                          <a:effectLst/>
                        </a:rPr>
                        <a:t>DUELO </a:t>
                      </a:r>
                      <a:endParaRPr lang="es-A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558" marR="6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AR" sz="1400" dirty="0" smtClean="0">
                          <a:effectLst/>
                        </a:rPr>
                        <a:t>0,6%</a:t>
                      </a:r>
                      <a:endParaRPr lang="es-A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558" marR="66558" marT="0" marB="0"/>
                </a:tc>
              </a:tr>
              <a:tr h="39193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AR" sz="1400">
                          <a:effectLst/>
                        </a:rPr>
                        <a:t>AUTOLESIONES</a:t>
                      </a:r>
                      <a:endParaRPr lang="es-A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558" marR="6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AR" sz="1400" dirty="0" smtClean="0">
                          <a:effectLst/>
                        </a:rPr>
                        <a:t>1,3%</a:t>
                      </a:r>
                      <a:endParaRPr lang="es-A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558" marR="66558" marT="0" marB="0"/>
                </a:tc>
              </a:tr>
              <a:tr h="39193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AR" sz="1400">
                          <a:effectLst/>
                        </a:rPr>
                        <a:t>DEPRESIÓN (HIPOTIMIA, ABULIA)</a:t>
                      </a:r>
                      <a:endParaRPr lang="es-A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558" marR="6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AR" sz="1400" dirty="0" smtClean="0">
                          <a:effectLst/>
                        </a:rPr>
                        <a:t>1,95%</a:t>
                      </a:r>
                      <a:endParaRPr lang="es-A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558" marR="66558" marT="0" marB="0"/>
                </a:tc>
              </a:tr>
              <a:tr h="39193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AR" sz="1400">
                          <a:effectLst/>
                        </a:rPr>
                        <a:t>CONSULTA GINECOLÓGICA </a:t>
                      </a:r>
                      <a:endParaRPr lang="es-A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558" marR="6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AR" sz="1400" dirty="0" smtClean="0">
                          <a:effectLst/>
                        </a:rPr>
                        <a:t>1,3%</a:t>
                      </a:r>
                      <a:endParaRPr lang="es-A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558" marR="66558" marT="0" marB="0"/>
                </a:tc>
              </a:tr>
              <a:tr h="47681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AR" sz="1400">
                          <a:effectLst/>
                        </a:rPr>
                        <a:t>DIFICULTADES VINCULARES / AISLAMIENTO</a:t>
                      </a:r>
                      <a:endParaRPr lang="es-A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558" marR="6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AR" sz="1400" dirty="0" smtClean="0">
                          <a:effectLst/>
                        </a:rPr>
                        <a:t>1,3%</a:t>
                      </a:r>
                      <a:endParaRPr lang="es-A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558" marR="66558" marT="0" marB="0"/>
                </a:tc>
              </a:tr>
              <a:tr h="39193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AR" sz="1400">
                          <a:effectLst/>
                        </a:rPr>
                        <a:t>BRUXISMO</a:t>
                      </a:r>
                      <a:endParaRPr lang="es-A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558" marR="6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AR" sz="1400" dirty="0" smtClean="0">
                          <a:effectLst/>
                        </a:rPr>
                        <a:t>0,6%</a:t>
                      </a:r>
                      <a:endParaRPr lang="es-A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558" marR="66558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0364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quarter" idx="13"/>
          </p:nvPr>
        </p:nvSpPr>
        <p:spPr>
          <a:xfrm>
            <a:off x="457200" y="332656"/>
            <a:ext cx="8229600" cy="57935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AR" dirty="0" smtClean="0"/>
          </a:p>
          <a:p>
            <a:pPr marL="0" indent="0" algn="ctr">
              <a:buNone/>
            </a:pPr>
            <a:r>
              <a:rPr lang="es-AR" sz="2800" dirty="0" smtClean="0"/>
              <a:t>Resulta </a:t>
            </a:r>
            <a:r>
              <a:rPr lang="es-AR" sz="2800" dirty="0"/>
              <a:t>significativo que la mayoría de las consultas de los varones estuvieron </a:t>
            </a:r>
            <a:r>
              <a:rPr lang="es-AR" sz="2800" dirty="0" smtClean="0"/>
              <a:t>referidas a:</a:t>
            </a:r>
          </a:p>
          <a:p>
            <a:pPr marL="0" indent="0" algn="ctr">
              <a:buNone/>
            </a:pPr>
            <a:endParaRPr lang="es-AR" sz="2800" dirty="0" smtClean="0"/>
          </a:p>
          <a:p>
            <a:pPr algn="ctr"/>
            <a:r>
              <a:rPr lang="es-AR" sz="2800" dirty="0" smtClean="0"/>
              <a:t>Interés </a:t>
            </a:r>
            <a:r>
              <a:rPr lang="es-AR" sz="2800" dirty="0"/>
              <a:t>por el cuidado del </a:t>
            </a:r>
            <a:r>
              <a:rPr lang="es-AR" sz="2800" dirty="0" smtClean="0"/>
              <a:t>cuerpo, (peso </a:t>
            </a:r>
            <a:r>
              <a:rPr lang="es-AR" sz="2800" dirty="0"/>
              <a:t>y/o a la musculatura por entrenamiento </a:t>
            </a:r>
            <a:r>
              <a:rPr lang="es-AR" sz="2800" dirty="0" smtClean="0"/>
              <a:t>deportivo)</a:t>
            </a:r>
          </a:p>
          <a:p>
            <a:pPr marL="0" indent="0" algn="ctr">
              <a:buNone/>
            </a:pPr>
            <a:endParaRPr lang="es-AR" sz="2800" dirty="0" smtClean="0"/>
          </a:p>
          <a:p>
            <a:pPr algn="ctr"/>
            <a:r>
              <a:rPr lang="es-AR" sz="2800" dirty="0" smtClean="0"/>
              <a:t>El control </a:t>
            </a:r>
            <a:r>
              <a:rPr lang="es-AR" sz="2800" dirty="0"/>
              <a:t>de salud estuvo circunscripto a la adolescencia temprana (13-14 años) pudiendo observarse cierta continuidad con el control pediátrico</a:t>
            </a:r>
            <a:r>
              <a:rPr lang="es-A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062695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quarter" idx="13"/>
          </p:nvPr>
        </p:nvSpPr>
        <p:spPr>
          <a:xfrm>
            <a:off x="1187624" y="332656"/>
            <a:ext cx="6400800" cy="5937840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s-AR" sz="2800" dirty="0" smtClean="0"/>
              <a:t> En relación a las consultas por métodos anticonceptivos, se puede observar una clara predominancia en la solicitud de Implantes </a:t>
            </a:r>
            <a:r>
              <a:rPr lang="es-AR" sz="2800" dirty="0" err="1" smtClean="0"/>
              <a:t>subdérmicos</a:t>
            </a:r>
            <a:r>
              <a:rPr lang="es-AR" sz="2800" dirty="0" smtClean="0"/>
              <a:t>.</a:t>
            </a:r>
          </a:p>
          <a:p>
            <a:pPr algn="ctr"/>
            <a:endParaRPr lang="es-AR" sz="2800" dirty="0" smtClean="0"/>
          </a:p>
          <a:p>
            <a:pPr algn="ctr"/>
            <a:r>
              <a:rPr lang="es-AR" sz="2800" dirty="0" smtClean="0"/>
              <a:t> Durante el período de la Pandemia que sufrió nuestro país, se puede destacar el incremento de los problemas familiares expuestos por los jóvenes.</a:t>
            </a:r>
          </a:p>
          <a:p>
            <a:pPr algn="ctr"/>
            <a:endParaRPr lang="es-AR" sz="2800" dirty="0" smtClean="0"/>
          </a:p>
          <a:p>
            <a:pPr algn="ctr"/>
            <a:r>
              <a:rPr lang="es-AR" sz="2800" dirty="0"/>
              <a:t> </a:t>
            </a:r>
            <a:r>
              <a:rPr lang="es-AR" sz="2800" dirty="0" smtClean="0"/>
              <a:t>No se registró un alto impacto en relación a los efectos del aislamiento (ASPO) en los jóvenes, como presuponíamos.</a:t>
            </a:r>
          </a:p>
          <a:p>
            <a:pPr algn="ctr"/>
            <a:endParaRPr lang="es-AR" sz="2800" dirty="0" smtClean="0"/>
          </a:p>
          <a:p>
            <a:pPr algn="ctr"/>
            <a:r>
              <a:rPr lang="es-AR" sz="2800" dirty="0"/>
              <a:t> </a:t>
            </a:r>
            <a:r>
              <a:rPr lang="es-AR" sz="2800" dirty="0" smtClean="0"/>
              <a:t>Es destacable mencionar positivamente que los jóvenes puedan expresar en las consultas situaciones de abuso sexual, de las cuales antes no se hablaban.</a:t>
            </a:r>
          </a:p>
          <a:p>
            <a:pPr algn="ctr"/>
            <a:endParaRPr lang="es-AR" sz="2800" dirty="0"/>
          </a:p>
        </p:txBody>
      </p:sp>
    </p:spTree>
    <p:extLst>
      <p:ext uri="{BB962C8B-B14F-4D97-AF65-F5344CB8AC3E}">
        <p14:creationId xmlns:p14="http://schemas.microsoft.com/office/powerpoint/2010/main" val="545092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3289" y="2636912"/>
            <a:ext cx="6512511" cy="1143000"/>
          </a:xfrm>
        </p:spPr>
        <p:txBody>
          <a:bodyPr>
            <a:normAutofit fontScale="90000"/>
          </a:bodyPr>
          <a:lstStyle/>
          <a:p>
            <a:pPr marL="0" indent="0">
              <a:buNone/>
            </a:pPr>
            <a:r>
              <a:rPr lang="es-AR" dirty="0" smtClean="0">
                <a:solidFill>
                  <a:schemeClr val="accent3"/>
                </a:solidFill>
              </a:rPr>
              <a:t>Murales realizados por</a:t>
            </a:r>
            <a:br>
              <a:rPr lang="es-AR" dirty="0" smtClean="0">
                <a:solidFill>
                  <a:schemeClr val="accent3"/>
                </a:solidFill>
              </a:rPr>
            </a:br>
            <a:r>
              <a:rPr lang="es-AR" dirty="0" smtClean="0">
                <a:solidFill>
                  <a:schemeClr val="accent3"/>
                </a:solidFill>
              </a:rPr>
              <a:t> los Jóvenes del Barrio</a:t>
            </a:r>
            <a:endParaRPr lang="es-AR" dirty="0">
              <a:solidFill>
                <a:schemeClr val="accent3"/>
              </a:solidFill>
            </a:endParaRPr>
          </a:p>
        </p:txBody>
      </p:sp>
      <p:pic>
        <p:nvPicPr>
          <p:cNvPr id="6" name="5 Marcador de contenido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938" b="48500" l="10000" r="8988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1844824"/>
            <a:ext cx="9180512" cy="9793088"/>
          </a:xfrm>
        </p:spPr>
      </p:pic>
      <p:pic>
        <p:nvPicPr>
          <p:cNvPr id="7" name="6 Marcador de contenido"/>
          <p:cNvPicPr>
            <a:picLocks noGrp="1" noChangeAspect="1"/>
          </p:cNvPicPr>
          <p:nvPr>
            <p:ph sz="quarter" idx="14"/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313" b="63188" l="0" r="100000"/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8" y="-1035496"/>
            <a:ext cx="8827640" cy="7560840"/>
          </a:xfrm>
        </p:spPr>
      </p:pic>
    </p:spTree>
    <p:extLst>
      <p:ext uri="{BB962C8B-B14F-4D97-AF65-F5344CB8AC3E}">
        <p14:creationId xmlns:p14="http://schemas.microsoft.com/office/powerpoint/2010/main" val="1541783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Marcador de contenido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82500" l="0" r="100000"/>
                    </a14:imgEffect>
                    <a14:imgEffect>
                      <a14:sharpenSoften amount="25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-171400"/>
            <a:ext cx="7848871" cy="57935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6 Marcador de contenido"/>
          <p:cNvSpPr>
            <a:spLocks noGrp="1"/>
          </p:cNvSpPr>
          <p:nvPr>
            <p:ph sz="quarter" idx="14"/>
          </p:nvPr>
        </p:nvSpPr>
        <p:spPr>
          <a:xfrm>
            <a:off x="755576" y="3429000"/>
            <a:ext cx="7931224" cy="2697163"/>
          </a:xfrm>
        </p:spPr>
        <p:txBody>
          <a:bodyPr/>
          <a:lstStyle/>
          <a:p>
            <a:endParaRPr lang="es-AR" dirty="0"/>
          </a:p>
        </p:txBody>
      </p:sp>
      <p:pic>
        <p:nvPicPr>
          <p:cNvPr id="1026" name="Picture 2" descr="C:\Users\Santa Laura\Downloads\WhatsApp Image 2022-04-06 at 8.51.52 AM.jpe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2396" l="0" r="100000">
                        <a14:foregroundMark x1="391" y1="24063" x2="99844" y2="26146"/>
                        <a14:foregroundMark x1="391" y1="67813" x2="99688" y2="66458"/>
                        <a14:backgroundMark x1="391" y1="23125" x2="99688" y2="25208"/>
                        <a14:backgroundMark x1="547" y1="70208" x2="99844" y2="6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72" y="1916832"/>
            <a:ext cx="8424936" cy="644523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312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Marcador de contenido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0" r="100000"/>
                    </a14:imgEffect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80418"/>
            <a:ext cx="6885384" cy="35438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212976"/>
            <a:ext cx="6768752" cy="30329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20725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7 Marcador de contenido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5" y="620688"/>
            <a:ext cx="7796827" cy="5400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2690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s-A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AGRADECE SU ATENCIÓN.</a:t>
            </a:r>
            <a:endParaRPr lang="es-A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817581" y="3501008"/>
            <a:ext cx="7175351" cy="1424449"/>
          </a:xfrm>
        </p:spPr>
        <p:txBody>
          <a:bodyPr/>
          <a:lstStyle/>
          <a:p>
            <a:pPr marL="182880" indent="0" algn="ctr">
              <a:buNone/>
            </a:pPr>
            <a:r>
              <a:rPr lang="es-AR" dirty="0" smtClean="0"/>
              <a:t>CAPS SANTA LAURA</a:t>
            </a:r>
            <a:endParaRPr lang="es-AR" dirty="0"/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7" t="31270" r="27597" b="31270"/>
          <a:stretch/>
        </p:blipFill>
        <p:spPr>
          <a:xfrm>
            <a:off x="3347864" y="764704"/>
            <a:ext cx="2670068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49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755576" y="1844824"/>
            <a:ext cx="7632848" cy="4176464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s-AR" sz="2000" dirty="0" smtClean="0">
              <a:latin typeface="Berlin Sans FB" panose="020E0602020502020306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AR" sz="2400" dirty="0" err="1" smtClean="0">
                <a:solidFill>
                  <a:schemeClr val="tx1"/>
                </a:solidFill>
                <a:latin typeface="Berlin Sans FB" panose="020E0602020502020306" pitchFamily="34" charset="0"/>
              </a:rPr>
              <a:t>Altaraz</a:t>
            </a:r>
            <a:r>
              <a:rPr lang="es-AR" sz="2400" dirty="0" smtClean="0">
                <a:solidFill>
                  <a:schemeClr val="tx1"/>
                </a:solidFill>
                <a:latin typeface="Berlin Sans FB" panose="020E0602020502020306" pitchFamily="34" charset="0"/>
              </a:rPr>
              <a:t> </a:t>
            </a:r>
            <a:r>
              <a:rPr lang="es-AR" sz="2400" dirty="0">
                <a:solidFill>
                  <a:schemeClr val="tx1"/>
                </a:solidFill>
                <a:latin typeface="Berlin Sans FB" panose="020E0602020502020306" pitchFamily="34" charset="0"/>
              </a:rPr>
              <a:t>Gabriela. Lic. en </a:t>
            </a:r>
            <a:r>
              <a:rPr lang="es-AR" sz="2400" dirty="0" smtClean="0">
                <a:solidFill>
                  <a:schemeClr val="tx1"/>
                </a:solidFill>
                <a:latin typeface="Berlin Sans FB" panose="020E0602020502020306" pitchFamily="34" charset="0"/>
              </a:rPr>
              <a:t>Psicología y </a:t>
            </a:r>
            <a:r>
              <a:rPr lang="es-AR" sz="2400" dirty="0">
                <a:solidFill>
                  <a:schemeClr val="tx1"/>
                </a:solidFill>
                <a:latin typeface="Berlin Sans FB" panose="020E0602020502020306" pitchFamily="34" charset="0"/>
              </a:rPr>
              <a:t>Directora del CAPS Santa </a:t>
            </a:r>
            <a:r>
              <a:rPr lang="es-AR" sz="2400" dirty="0" smtClean="0">
                <a:solidFill>
                  <a:schemeClr val="tx1"/>
                </a:solidFill>
                <a:latin typeface="Berlin Sans FB" panose="020E0602020502020306" pitchFamily="34" charset="0"/>
              </a:rPr>
              <a:t>Laura</a:t>
            </a:r>
            <a:endParaRPr lang="es-AR" sz="2400" dirty="0">
              <a:solidFill>
                <a:schemeClr val="tx1"/>
              </a:solidFill>
              <a:latin typeface="Berlin Sans FB" panose="020E0602020502020306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AR" sz="2400" dirty="0" smtClean="0">
                <a:solidFill>
                  <a:schemeClr val="tx1"/>
                </a:solidFill>
                <a:latin typeface="Berlin Sans FB" panose="020E0602020502020306" pitchFamily="34" charset="0"/>
              </a:rPr>
              <a:t>Araujo </a:t>
            </a:r>
            <a:r>
              <a:rPr lang="es-AR" sz="2400" dirty="0">
                <a:solidFill>
                  <a:schemeClr val="tx1"/>
                </a:solidFill>
                <a:latin typeface="Berlin Sans FB" panose="020E0602020502020306" pitchFamily="34" charset="0"/>
              </a:rPr>
              <a:t>Romina. Lic. en Trabajo </a:t>
            </a:r>
            <a:r>
              <a:rPr lang="es-AR" sz="2400" dirty="0" smtClean="0">
                <a:solidFill>
                  <a:schemeClr val="tx1"/>
                </a:solidFill>
                <a:latin typeface="Berlin Sans FB" panose="020E0602020502020306" pitchFamily="34" charset="0"/>
              </a:rPr>
              <a:t>Social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AR" sz="2400" dirty="0" smtClean="0">
                <a:solidFill>
                  <a:schemeClr val="tx1"/>
                </a:solidFill>
                <a:latin typeface="Berlin Sans FB" panose="020E0602020502020306" pitchFamily="34" charset="0"/>
              </a:rPr>
              <a:t>Díaz </a:t>
            </a:r>
            <a:r>
              <a:rPr lang="es-AR" sz="2400" dirty="0">
                <a:solidFill>
                  <a:schemeClr val="tx1"/>
                </a:solidFill>
                <a:latin typeface="Berlin Sans FB" panose="020E0602020502020306" pitchFamily="34" charset="0"/>
              </a:rPr>
              <a:t>Vanesa. Lic. en </a:t>
            </a:r>
            <a:r>
              <a:rPr lang="es-AR" sz="2400" dirty="0" smtClean="0">
                <a:solidFill>
                  <a:schemeClr val="tx1"/>
                </a:solidFill>
                <a:latin typeface="Berlin Sans FB" panose="020E0602020502020306" pitchFamily="34" charset="0"/>
              </a:rPr>
              <a:t>Psicología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AR" sz="2400" dirty="0" err="1" smtClean="0">
                <a:solidFill>
                  <a:schemeClr val="tx1"/>
                </a:solidFill>
                <a:latin typeface="Berlin Sans FB" panose="020E0602020502020306" pitchFamily="34" charset="0"/>
              </a:rPr>
              <a:t>Ferreyra</a:t>
            </a:r>
            <a:r>
              <a:rPr lang="es-AR" sz="2400" dirty="0" smtClean="0">
                <a:solidFill>
                  <a:schemeClr val="tx1"/>
                </a:solidFill>
                <a:latin typeface="Berlin Sans FB" panose="020E0602020502020306" pitchFamily="34" charset="0"/>
              </a:rPr>
              <a:t> </a:t>
            </a:r>
            <a:r>
              <a:rPr lang="es-AR" sz="2400" dirty="0" err="1" smtClean="0">
                <a:solidFill>
                  <a:schemeClr val="tx1"/>
                </a:solidFill>
                <a:latin typeface="Berlin Sans FB" panose="020E0602020502020306" pitchFamily="34" charset="0"/>
              </a:rPr>
              <a:t>Angelica</a:t>
            </a:r>
            <a:r>
              <a:rPr lang="es-AR" sz="2400" dirty="0" smtClean="0">
                <a:solidFill>
                  <a:schemeClr val="tx1"/>
                </a:solidFill>
                <a:latin typeface="Berlin Sans FB" panose="020E0602020502020306" pitchFamily="34" charset="0"/>
              </a:rPr>
              <a:t>. Odontóloga</a:t>
            </a:r>
            <a:endParaRPr lang="es-AR" sz="2400" dirty="0">
              <a:solidFill>
                <a:schemeClr val="tx1"/>
              </a:solidFill>
              <a:latin typeface="Berlin Sans FB" panose="020E0602020502020306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AR" sz="2400" dirty="0" smtClean="0">
                <a:solidFill>
                  <a:schemeClr val="tx1"/>
                </a:solidFill>
                <a:latin typeface="Berlin Sans FB" panose="020E0602020502020306" pitchFamily="34" charset="0"/>
              </a:rPr>
              <a:t>Quiroga </a:t>
            </a:r>
            <a:r>
              <a:rPr lang="es-AR" sz="2400" dirty="0">
                <a:solidFill>
                  <a:schemeClr val="tx1"/>
                </a:solidFill>
                <a:latin typeface="Berlin Sans FB" panose="020E0602020502020306" pitchFamily="34" charset="0"/>
              </a:rPr>
              <a:t>Mirta. Lic. en </a:t>
            </a:r>
            <a:r>
              <a:rPr lang="es-AR" sz="2400" dirty="0" smtClean="0">
                <a:solidFill>
                  <a:schemeClr val="tx1"/>
                </a:solidFill>
                <a:latin typeface="Berlin Sans FB" panose="020E0602020502020306" pitchFamily="34" charset="0"/>
              </a:rPr>
              <a:t>Psicología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AR" sz="2400" dirty="0" smtClean="0">
                <a:solidFill>
                  <a:schemeClr val="tx1"/>
                </a:solidFill>
                <a:latin typeface="Berlin Sans FB" panose="020E0602020502020306" pitchFamily="34" charset="0"/>
              </a:rPr>
              <a:t>Silva Noelia. Lic. En Nutrición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AR" sz="2400" dirty="0" err="1" smtClean="0">
                <a:solidFill>
                  <a:schemeClr val="tx1"/>
                </a:solidFill>
                <a:latin typeface="Berlin Sans FB" panose="020E0602020502020306" pitchFamily="34" charset="0"/>
              </a:rPr>
              <a:t>Vieyra</a:t>
            </a:r>
            <a:r>
              <a:rPr lang="es-AR" sz="2400" dirty="0" smtClean="0">
                <a:solidFill>
                  <a:schemeClr val="tx1"/>
                </a:solidFill>
                <a:latin typeface="Berlin Sans FB" panose="020E0602020502020306" pitchFamily="34" charset="0"/>
              </a:rPr>
              <a:t> Valeria. Medica Generalista</a:t>
            </a:r>
            <a:endParaRPr lang="es-AR" sz="2400" dirty="0">
              <a:solidFill>
                <a:schemeClr val="tx1"/>
              </a:solidFill>
              <a:latin typeface="Berlin Sans FB" panose="020E0602020502020306" pitchFamily="34" charset="0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3568" y="476673"/>
            <a:ext cx="7772400" cy="936104"/>
          </a:xfrm>
        </p:spPr>
        <p:txBody>
          <a:bodyPr/>
          <a:lstStyle/>
          <a:p>
            <a:pPr marL="182880" indent="0">
              <a:buNone/>
            </a:pPr>
            <a:r>
              <a:rPr lang="es-AR" dirty="0">
                <a:solidFill>
                  <a:schemeClr val="accent3"/>
                </a:solidFill>
              </a:rPr>
              <a:t>Autoras</a:t>
            </a:r>
            <a:r>
              <a:rPr lang="es-AR" dirty="0" smtClean="0">
                <a:solidFill>
                  <a:schemeClr val="accent3"/>
                </a:solidFill>
              </a:rPr>
              <a:t>:</a:t>
            </a:r>
            <a:endParaRPr lang="es-AR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6467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1547664" y="332656"/>
            <a:ext cx="6512511" cy="1143000"/>
          </a:xfrm>
        </p:spPr>
        <p:txBody>
          <a:bodyPr/>
          <a:lstStyle/>
          <a:p>
            <a:pPr marL="0" indent="0" algn="ctr">
              <a:buNone/>
            </a:pPr>
            <a:r>
              <a:rPr lang="es-AR" dirty="0" smtClean="0">
                <a:solidFill>
                  <a:schemeClr val="accent3"/>
                </a:solidFill>
              </a:rPr>
              <a:t>Problema</a:t>
            </a:r>
            <a:endParaRPr lang="es-AR" dirty="0">
              <a:solidFill>
                <a:schemeClr val="accent3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3"/>
          </p:nvPr>
        </p:nvSpPr>
        <p:spPr>
          <a:xfrm>
            <a:off x="467544" y="1412776"/>
            <a:ext cx="8229600" cy="30243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AR" sz="4000" dirty="0" smtClean="0"/>
          </a:p>
          <a:p>
            <a:pPr marL="0" indent="0" algn="ctr">
              <a:buNone/>
            </a:pPr>
            <a:r>
              <a:rPr lang="es-AR" sz="4000" b="0" dirty="0" smtClean="0">
                <a:latin typeface="Berlin Sans FB" panose="020E0602020502020306" pitchFamily="34" charset="0"/>
              </a:rPr>
              <a:t>Se </a:t>
            </a:r>
            <a:r>
              <a:rPr lang="es-AR" sz="4000" b="0" dirty="0">
                <a:latin typeface="Berlin Sans FB" panose="020E0602020502020306" pitchFamily="34" charset="0"/>
              </a:rPr>
              <a:t>evaluó la presencia de barreras de acceso de la demanda adolescente hacia el centro de salud</a:t>
            </a:r>
            <a:r>
              <a:rPr lang="es-AR" sz="4000" b="0" dirty="0" smtClean="0">
                <a:latin typeface="Berlin Sans FB" panose="020E0602020502020306" pitchFamily="34" charset="0"/>
              </a:rPr>
              <a:t>.</a:t>
            </a:r>
            <a:endParaRPr lang="es-AR" sz="4000" b="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99251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1691680" y="413792"/>
            <a:ext cx="5936447" cy="1143000"/>
          </a:xfrm>
        </p:spPr>
        <p:txBody>
          <a:bodyPr/>
          <a:lstStyle/>
          <a:p>
            <a:pPr marL="0" indent="0">
              <a:buNone/>
            </a:pPr>
            <a:r>
              <a:rPr lang="es-AR" dirty="0" smtClean="0">
                <a:solidFill>
                  <a:schemeClr val="accent3"/>
                </a:solidFill>
              </a:rPr>
              <a:t>Objetivos Generales</a:t>
            </a:r>
            <a:endParaRPr lang="es-AR" dirty="0">
              <a:solidFill>
                <a:schemeClr val="accent3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3"/>
          </p:nvPr>
        </p:nvSpPr>
        <p:spPr>
          <a:xfrm>
            <a:off x="467544" y="1556792"/>
            <a:ext cx="8280920" cy="4536504"/>
          </a:xfrm>
        </p:spPr>
        <p:txBody>
          <a:bodyPr>
            <a:normAutofit/>
          </a:bodyPr>
          <a:lstStyle/>
          <a:p>
            <a:pPr lvl="0" fontAlgn="base">
              <a:buFont typeface="Arial" panose="020B0604020202020204" pitchFamily="34" charset="0"/>
              <a:buChar char="•"/>
            </a:pPr>
            <a:r>
              <a:rPr lang="es-AR" sz="3200" b="0" dirty="0">
                <a:latin typeface="Berlin Sans FB" panose="020E0602020502020306" pitchFamily="34" charset="0"/>
              </a:rPr>
              <a:t>Facilitar el acceso de les adolescentes y jóvenes al CAPS a fin de promover una  atención integral basada en el vínculo equipo-adolescentes/jóvenes </a:t>
            </a:r>
            <a:endParaRPr lang="es-AR" sz="3200" b="0" dirty="0" smtClean="0">
              <a:latin typeface="Berlin Sans FB" panose="020E0602020502020306" pitchFamily="34" charset="0"/>
            </a:endParaRPr>
          </a:p>
          <a:p>
            <a:pPr lvl="0" fontAlgn="base"/>
            <a:endParaRPr lang="es-AR" sz="3200" b="0" dirty="0">
              <a:latin typeface="Berlin Sans FB" panose="020E0602020502020306" pitchFamily="34" charset="0"/>
            </a:endParaRPr>
          </a:p>
          <a:p>
            <a:pPr lvl="0" fontAlgn="base">
              <a:buFont typeface="Arial" panose="020B0604020202020204" pitchFamily="34" charset="0"/>
              <a:buChar char="•"/>
            </a:pPr>
            <a:r>
              <a:rPr lang="es-AR" sz="3200" b="0" dirty="0">
                <a:latin typeface="Berlin Sans FB" panose="020E0602020502020306" pitchFamily="34" charset="0"/>
              </a:rPr>
              <a:t>Generar un espacio interdisciplinario de acompañamiento para  jóvenes y  </a:t>
            </a:r>
            <a:r>
              <a:rPr lang="es-AR" sz="3200" b="0" dirty="0" smtClean="0">
                <a:latin typeface="Berlin Sans FB" panose="020E0602020502020306" pitchFamily="34" charset="0"/>
              </a:rPr>
              <a:t>adolescentes </a:t>
            </a:r>
            <a:r>
              <a:rPr lang="es-AR" sz="3200" b="0" dirty="0">
                <a:latin typeface="Berlin Sans FB" panose="020E0602020502020306" pitchFamily="34" charset="0"/>
              </a:rPr>
              <a:t>del barrio Santa Laura </a:t>
            </a:r>
          </a:p>
          <a:p>
            <a:pPr marL="0" indent="0"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8005891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quarter" idx="13"/>
          </p:nvPr>
        </p:nvSpPr>
        <p:spPr>
          <a:xfrm>
            <a:off x="467544" y="404664"/>
            <a:ext cx="8229600" cy="626469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AR" sz="2800" b="0" dirty="0" smtClean="0">
                <a:latin typeface="Berlin Sans FB" panose="020E0602020502020306" pitchFamily="34" charset="0"/>
              </a:rPr>
              <a:t>Promover </a:t>
            </a:r>
            <a:r>
              <a:rPr lang="es-AR" sz="2800" b="0" dirty="0">
                <a:latin typeface="Berlin Sans FB" panose="020E0602020502020306" pitchFamily="34" charset="0"/>
              </a:rPr>
              <a:t>hábitos alimentarios saludables 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s-AR" sz="2800" b="0" dirty="0">
                <a:latin typeface="Berlin Sans FB" panose="020E0602020502020306" pitchFamily="34" charset="0"/>
              </a:rPr>
              <a:t>Facilitar el abordaje en la salud sexual 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s-AR" sz="2800" b="0" dirty="0">
                <a:latin typeface="Berlin Sans FB" panose="020E0602020502020306" pitchFamily="34" charset="0"/>
              </a:rPr>
              <a:t>Favorecer el acceso a la atención médica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s-AR" sz="2800" b="0" dirty="0">
                <a:latin typeface="Berlin Sans FB" panose="020E0602020502020306" pitchFamily="34" charset="0"/>
              </a:rPr>
              <a:t>Facilitar el acceso a la salud bucal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s-AR" sz="2800" b="0" dirty="0">
                <a:latin typeface="Berlin Sans FB" panose="020E0602020502020306" pitchFamily="34" charset="0"/>
              </a:rPr>
              <a:t>Abordar la conflictiva adolescente / joven desde una perspectiva de salud mental y de género.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s-AR" sz="2800" b="0" dirty="0">
                <a:latin typeface="Berlin Sans FB" panose="020E0602020502020306" pitchFamily="34" charset="0"/>
              </a:rPr>
              <a:t>Detectar y acompañar posibles situaciones sociales que vulneran el bienestar de  adolescente y jóvenes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s-AR" sz="2800" b="0" dirty="0">
                <a:latin typeface="Berlin Sans FB" panose="020E0602020502020306" pitchFamily="34" charset="0"/>
              </a:rPr>
              <a:t>Promover el encuentro entre adolescentes / jóvenes desde un espacio de </a:t>
            </a:r>
            <a:r>
              <a:rPr lang="es-AR" sz="2800" b="0" dirty="0" smtClean="0">
                <a:latin typeface="Berlin Sans FB" panose="020E0602020502020306" pitchFamily="34" charset="0"/>
              </a:rPr>
              <a:t>cuidado</a:t>
            </a:r>
            <a:r>
              <a:rPr lang="es-AR" sz="2800" dirty="0">
                <a:latin typeface="Berlin Sans FB" panose="020E0602020502020306" pitchFamily="34" charset="0"/>
              </a:rPr>
              <a:t> </a:t>
            </a:r>
            <a:r>
              <a:rPr lang="es-AR" sz="2800" b="0" dirty="0" smtClean="0">
                <a:latin typeface="Berlin Sans FB" panose="020E0602020502020306" pitchFamily="34" charset="0"/>
              </a:rPr>
              <a:t>y </a:t>
            </a:r>
            <a:r>
              <a:rPr lang="es-AR" sz="2800" b="0" dirty="0">
                <a:latin typeface="Berlin Sans FB" panose="020E0602020502020306" pitchFamily="34" charset="0"/>
              </a:rPr>
              <a:t>referencia en su barrio. 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3185063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683568" y="404664"/>
            <a:ext cx="7704856" cy="6192688"/>
          </a:xfrm>
        </p:spPr>
        <p:txBody>
          <a:bodyPr>
            <a:normAutofit/>
          </a:bodyPr>
          <a:lstStyle/>
          <a:p>
            <a:pPr algn="ctr"/>
            <a:endParaRPr lang="es-AR" sz="2400" dirty="0" smtClean="0">
              <a:solidFill>
                <a:schemeClr val="tx1"/>
              </a:solidFill>
              <a:latin typeface="Berlin Sans FB" panose="020E0602020502020306" pitchFamily="34" charset="0"/>
            </a:endParaRPr>
          </a:p>
          <a:p>
            <a:pPr algn="ctr"/>
            <a:r>
              <a:rPr lang="es-AR" sz="2800" dirty="0" smtClean="0">
                <a:solidFill>
                  <a:schemeClr val="tx1"/>
                </a:solidFill>
                <a:latin typeface="Berlin Sans FB" panose="020E0602020502020306" pitchFamily="34" charset="0"/>
              </a:rPr>
              <a:t>Este </a:t>
            </a:r>
            <a:r>
              <a:rPr lang="es-AR" sz="2800" dirty="0">
                <a:solidFill>
                  <a:schemeClr val="tx1"/>
                </a:solidFill>
                <a:latin typeface="Berlin Sans FB" panose="020E0602020502020306" pitchFamily="34" charset="0"/>
              </a:rPr>
              <a:t>dispositivo comenzó </a:t>
            </a:r>
            <a:r>
              <a:rPr lang="es-AR" sz="2800" dirty="0" smtClean="0">
                <a:solidFill>
                  <a:schemeClr val="tx1"/>
                </a:solidFill>
                <a:latin typeface="Berlin Sans FB" panose="020E0602020502020306" pitchFamily="34" charset="0"/>
              </a:rPr>
              <a:t>en el </a:t>
            </a:r>
            <a:r>
              <a:rPr lang="es-AR" sz="2800" dirty="0">
                <a:solidFill>
                  <a:schemeClr val="tx1"/>
                </a:solidFill>
                <a:latin typeface="Berlin Sans FB" panose="020E0602020502020306" pitchFamily="34" charset="0"/>
              </a:rPr>
              <a:t>2021, </a:t>
            </a:r>
            <a:endParaRPr lang="es-AR" sz="2800" dirty="0" smtClean="0">
              <a:solidFill>
                <a:schemeClr val="tx1"/>
              </a:solidFill>
              <a:latin typeface="Berlin Sans FB" panose="020E0602020502020306" pitchFamily="34" charset="0"/>
            </a:endParaRPr>
          </a:p>
          <a:p>
            <a:pPr algn="ctr"/>
            <a:r>
              <a:rPr lang="es-AR" sz="2800" dirty="0" smtClean="0">
                <a:solidFill>
                  <a:schemeClr val="tx1"/>
                </a:solidFill>
                <a:latin typeface="Berlin Sans FB" panose="020E0602020502020306" pitchFamily="34" charset="0"/>
              </a:rPr>
              <a:t>con </a:t>
            </a:r>
            <a:r>
              <a:rPr lang="es-AR" sz="2800" dirty="0">
                <a:solidFill>
                  <a:schemeClr val="tx1"/>
                </a:solidFill>
                <a:latin typeface="Berlin Sans FB" panose="020E0602020502020306" pitchFamily="34" charset="0"/>
              </a:rPr>
              <a:t>una frecuencia </a:t>
            </a:r>
            <a:r>
              <a:rPr lang="es-AR" sz="2800" dirty="0" smtClean="0">
                <a:solidFill>
                  <a:schemeClr val="tx1"/>
                </a:solidFill>
                <a:latin typeface="Berlin Sans FB" panose="020E0602020502020306" pitchFamily="34" charset="0"/>
              </a:rPr>
              <a:t>semanal. Ampliándolo a fines de año con un segundo consultorio.</a:t>
            </a:r>
          </a:p>
          <a:p>
            <a:pPr algn="ctr"/>
            <a:endParaRPr lang="es-AR" sz="2800" dirty="0" smtClean="0">
              <a:solidFill>
                <a:schemeClr val="tx1"/>
              </a:solidFill>
              <a:latin typeface="Berlin Sans FB" panose="020E0602020502020306" pitchFamily="34" charset="0"/>
            </a:endParaRPr>
          </a:p>
          <a:p>
            <a:pPr algn="ctr"/>
            <a:r>
              <a:rPr lang="es-AR" sz="2800" dirty="0" smtClean="0">
                <a:solidFill>
                  <a:schemeClr val="tx1"/>
                </a:solidFill>
                <a:latin typeface="Berlin Sans FB" panose="020E0602020502020306" pitchFamily="34" charset="0"/>
              </a:rPr>
              <a:t>En </a:t>
            </a:r>
            <a:r>
              <a:rPr lang="es-AR" sz="2800" dirty="0">
                <a:solidFill>
                  <a:schemeClr val="tx1"/>
                </a:solidFill>
                <a:latin typeface="Berlin Sans FB" panose="020E0602020502020306" pitchFamily="34" charset="0"/>
              </a:rPr>
              <a:t>este espacio se propone que adolescentes y jóvenes comprendidos entre los  trece y diecinueve años puedan encontrar en el CAPS Santa Laura un lugar de referencia,  al cual puedan acceder fácilmente para plantear consultas, necesidades, dudas,  preguntas</a:t>
            </a:r>
            <a:r>
              <a:rPr lang="es-AR" sz="2800" dirty="0">
                <a:latin typeface="Berlin Sans FB" panose="020E0602020502020306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8205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quarter" idx="13"/>
          </p:nvPr>
        </p:nvSpPr>
        <p:spPr>
          <a:xfrm>
            <a:off x="683568" y="731520"/>
            <a:ext cx="7632848" cy="5289768"/>
          </a:xfrm>
        </p:spPr>
        <p:txBody>
          <a:bodyPr>
            <a:normAutofit fontScale="92500"/>
          </a:bodyPr>
          <a:lstStyle/>
          <a:p>
            <a:pPr marL="45720" indent="0" algn="ctr">
              <a:buNone/>
            </a:pPr>
            <a:r>
              <a:rPr lang="es-AR" sz="4800" dirty="0" smtClean="0">
                <a:latin typeface="Berlin Sans FB" panose="020E0602020502020306" pitchFamily="34" charset="0"/>
              </a:rPr>
              <a:t>Habilitar </a:t>
            </a:r>
            <a:r>
              <a:rPr lang="es-AR" sz="4800" dirty="0">
                <a:latin typeface="Berlin Sans FB" panose="020E0602020502020306" pitchFamily="34" charset="0"/>
              </a:rPr>
              <a:t>un espacio específico para la atención integral y de cuidado para adolescentes  implica también flexibilizar las normas institucionales para poder hacer lugar a  esta población</a:t>
            </a:r>
            <a:r>
              <a:rPr lang="es-AR" sz="3500" dirty="0"/>
              <a:t>. </a:t>
            </a:r>
            <a:br>
              <a:rPr lang="es-AR" sz="3500" dirty="0"/>
            </a:br>
            <a:endParaRPr lang="es-AR" sz="3000" dirty="0"/>
          </a:p>
        </p:txBody>
      </p:sp>
    </p:spTree>
    <p:extLst>
      <p:ext uri="{BB962C8B-B14F-4D97-AF65-F5344CB8AC3E}">
        <p14:creationId xmlns:p14="http://schemas.microsoft.com/office/powerpoint/2010/main" val="415028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1772816"/>
            <a:ext cx="6400800" cy="3865984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AR" sz="3200" dirty="0" smtClean="0">
                <a:solidFill>
                  <a:schemeClr val="tx1"/>
                </a:solidFill>
                <a:latin typeface="Berlin Sans FB" panose="020E0602020502020306" pitchFamily="34" charset="0"/>
              </a:rPr>
              <a:t>Siete turnos semanales </a:t>
            </a:r>
            <a:r>
              <a:rPr lang="es-AR" sz="3200" dirty="0">
                <a:solidFill>
                  <a:schemeClr val="tx1"/>
                </a:solidFill>
                <a:latin typeface="Berlin Sans FB" panose="020E0602020502020306" pitchFamily="34" charset="0"/>
              </a:rPr>
              <a:t>para la atención del </a:t>
            </a:r>
            <a:r>
              <a:rPr lang="es-AR" sz="3200" dirty="0" smtClean="0">
                <a:solidFill>
                  <a:schemeClr val="tx1"/>
                </a:solidFill>
                <a:latin typeface="Berlin Sans FB" panose="020E0602020502020306" pitchFamily="34" charset="0"/>
              </a:rPr>
              <a:t>consultorio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AR" sz="3200" dirty="0" smtClean="0">
              <a:solidFill>
                <a:schemeClr val="tx1"/>
              </a:solidFill>
              <a:latin typeface="Berlin Sans FB" panose="020E0602020502020306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AR" sz="3200" dirty="0" smtClean="0">
                <a:solidFill>
                  <a:schemeClr val="tx1"/>
                </a:solidFill>
                <a:latin typeface="Berlin Sans FB" panose="020E0602020502020306" pitchFamily="34" charset="0"/>
              </a:rPr>
              <a:t> </a:t>
            </a:r>
            <a:r>
              <a:rPr lang="es-AR" sz="3200" dirty="0">
                <a:solidFill>
                  <a:schemeClr val="tx1"/>
                </a:solidFill>
                <a:latin typeface="Berlin Sans FB" panose="020E0602020502020306" pitchFamily="34" charset="0"/>
              </a:rPr>
              <a:t>S</a:t>
            </a:r>
            <a:r>
              <a:rPr lang="es-AR" sz="3200" dirty="0" smtClean="0">
                <a:solidFill>
                  <a:schemeClr val="tx1"/>
                </a:solidFill>
                <a:latin typeface="Berlin Sans FB" panose="020E0602020502020306" pitchFamily="34" charset="0"/>
              </a:rPr>
              <a:t>e </a:t>
            </a:r>
            <a:r>
              <a:rPr lang="es-AR" sz="3200" dirty="0">
                <a:solidFill>
                  <a:schemeClr val="tx1"/>
                </a:solidFill>
                <a:latin typeface="Berlin Sans FB" panose="020E0602020502020306" pitchFamily="34" charset="0"/>
              </a:rPr>
              <a:t>diseñó una historia clínica </a:t>
            </a:r>
            <a:r>
              <a:rPr lang="es-AR" sz="3200" dirty="0" smtClean="0">
                <a:solidFill>
                  <a:schemeClr val="tx1"/>
                </a:solidFill>
                <a:latin typeface="Berlin Sans FB" panose="020E0602020502020306" pitchFamily="34" charset="0"/>
              </a:rPr>
              <a:t>diferencial, </a:t>
            </a:r>
            <a:r>
              <a:rPr lang="es-AR" sz="3200" dirty="0">
                <a:solidFill>
                  <a:schemeClr val="tx1"/>
                </a:solidFill>
                <a:latin typeface="Berlin Sans FB" panose="020E0602020502020306" pitchFamily="34" charset="0"/>
              </a:rPr>
              <a:t>tomando alguno de los ejes que propone la historia clínica electrónica del CAPS.</a:t>
            </a:r>
            <a:r>
              <a:rPr lang="es-AR" sz="3200" dirty="0">
                <a:latin typeface="Berlin Sans FB" panose="020E0602020502020306" pitchFamily="34" charset="0"/>
              </a:rPr>
              <a:t> </a:t>
            </a:r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115616" y="404664"/>
            <a:ext cx="6840760" cy="1470025"/>
          </a:xfrm>
        </p:spPr>
        <p:txBody>
          <a:bodyPr/>
          <a:lstStyle/>
          <a:p>
            <a:pPr marL="182880" indent="0">
              <a:buNone/>
            </a:pPr>
            <a:r>
              <a:rPr lang="es-AR" sz="4800" dirty="0" smtClean="0">
                <a:solidFill>
                  <a:schemeClr val="accent3"/>
                </a:solidFill>
              </a:rPr>
              <a:t>Modalidad de Atención</a:t>
            </a:r>
            <a:endParaRPr lang="es-AR" sz="4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309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915816" y="5013176"/>
            <a:ext cx="5822033" cy="1721128"/>
          </a:xfrm>
        </p:spPr>
        <p:txBody>
          <a:bodyPr>
            <a:normAutofit fontScale="90000"/>
          </a:bodyPr>
          <a:lstStyle/>
          <a:p>
            <a:pPr marL="0" indent="0">
              <a:buNone/>
            </a:pPr>
            <a:r>
              <a:rPr lang="es-AR" b="1" dirty="0" smtClean="0">
                <a:solidFill>
                  <a:schemeClr val="accent3"/>
                </a:solidFill>
              </a:rPr>
              <a:t>Evaluación </a:t>
            </a:r>
            <a:r>
              <a:rPr lang="es-AR" b="1" dirty="0">
                <a:solidFill>
                  <a:schemeClr val="accent3"/>
                </a:solidFill>
              </a:rPr>
              <a:t>y </a:t>
            </a:r>
            <a:r>
              <a:rPr lang="es-AR" b="1" dirty="0" smtClean="0">
                <a:solidFill>
                  <a:schemeClr val="accent3"/>
                </a:solidFill>
              </a:rPr>
              <a:t>conclusiones</a:t>
            </a:r>
            <a:r>
              <a:rPr lang="es-AR" dirty="0"/>
              <a:t/>
            </a:r>
            <a:br>
              <a:rPr lang="es-AR" dirty="0"/>
            </a:b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3"/>
          </p:nvPr>
        </p:nvSpPr>
        <p:spPr>
          <a:xfrm>
            <a:off x="539552" y="476672"/>
            <a:ext cx="7848872" cy="4392488"/>
          </a:xfrm>
        </p:spPr>
        <p:txBody>
          <a:bodyPr>
            <a:normAutofit fontScale="850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AR" sz="3500" dirty="0"/>
              <a:t> </a:t>
            </a:r>
            <a:r>
              <a:rPr lang="es-AR" sz="3500" dirty="0" smtClean="0"/>
              <a:t>E</a:t>
            </a:r>
            <a:r>
              <a:rPr lang="es-AR" sz="3500" dirty="0" smtClean="0">
                <a:latin typeface="Berlin Sans FB" panose="020E0602020502020306" pitchFamily="34" charset="0"/>
              </a:rPr>
              <a:t>l </a:t>
            </a:r>
            <a:r>
              <a:rPr lang="es-AR" sz="3500" dirty="0">
                <a:latin typeface="Berlin Sans FB" panose="020E0602020502020306" pitchFamily="34" charset="0"/>
              </a:rPr>
              <a:t>nivel de </a:t>
            </a:r>
            <a:r>
              <a:rPr lang="es-AR" sz="3500" dirty="0" smtClean="0">
                <a:latin typeface="Berlin Sans FB" panose="020E0602020502020306" pitchFamily="34" charset="0"/>
              </a:rPr>
              <a:t>concurrencia fue muy satisfactorio.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3500" dirty="0" smtClean="0">
                <a:latin typeface="Berlin Sans FB" panose="020E0602020502020306" pitchFamily="34" charset="0"/>
              </a:rPr>
              <a:t> Buena predisposición y apertura para </a:t>
            </a:r>
            <a:r>
              <a:rPr lang="es-AR" sz="3500" dirty="0">
                <a:latin typeface="Berlin Sans FB" panose="020E0602020502020306" pitchFamily="34" charset="0"/>
              </a:rPr>
              <a:t>realizar </a:t>
            </a:r>
            <a:r>
              <a:rPr lang="es-AR" sz="3500" dirty="0" smtClean="0">
                <a:latin typeface="Berlin Sans FB" panose="020E0602020502020306" pitchFamily="34" charset="0"/>
              </a:rPr>
              <a:t>las entrevistas por parte de los jóvenes.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3500" dirty="0" smtClean="0">
                <a:latin typeface="Berlin Sans FB" panose="020E0602020502020306" pitchFamily="34" charset="0"/>
              </a:rPr>
              <a:t> En </a:t>
            </a:r>
            <a:r>
              <a:rPr lang="es-AR" sz="3500" dirty="0">
                <a:latin typeface="Berlin Sans FB" panose="020E0602020502020306" pitchFamily="34" charset="0"/>
              </a:rPr>
              <a:t>las ocasiones en que se observó nerviosismo </a:t>
            </a:r>
            <a:r>
              <a:rPr lang="es-AR" sz="3500" dirty="0" smtClean="0">
                <a:latin typeface="Berlin Sans FB" panose="020E0602020502020306" pitchFamily="34" charset="0"/>
              </a:rPr>
              <a:t>inicial, sobre el </a:t>
            </a:r>
            <a:r>
              <a:rPr lang="es-AR" sz="3500" dirty="0">
                <a:latin typeface="Berlin Sans FB" panose="020E0602020502020306" pitchFamily="34" charset="0"/>
              </a:rPr>
              <a:t>final de la entrevista expresaron sentirse </a:t>
            </a:r>
            <a:r>
              <a:rPr lang="es-AR" sz="3500" dirty="0" smtClean="0">
                <a:latin typeface="Berlin Sans FB" panose="020E0602020502020306" pitchFamily="34" charset="0"/>
              </a:rPr>
              <a:t>bien, </a:t>
            </a:r>
            <a:r>
              <a:rPr lang="es-AR" sz="3500" dirty="0">
                <a:latin typeface="Berlin Sans FB" panose="020E0602020502020306" pitchFamily="34" charset="0"/>
              </a:rPr>
              <a:t>porque pudieron hablar y fueron escuchados/as.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3500" dirty="0" smtClean="0">
                <a:latin typeface="Berlin Sans FB" panose="020E0602020502020306" pitchFamily="34" charset="0"/>
              </a:rPr>
              <a:t> Algunos </a:t>
            </a:r>
            <a:r>
              <a:rPr lang="es-AR" sz="3500" dirty="0">
                <a:latin typeface="Berlin Sans FB" panose="020E0602020502020306" pitchFamily="34" charset="0"/>
              </a:rPr>
              <a:t>encuentros fueron únicos así como otros requirieron de más entrevistas.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85409496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Transmisión de listas">
  <a:themeElements>
    <a:clrScheme name="Concurrencia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Transmisión de listas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ansmisión de listas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523</TotalTime>
  <Words>562</Words>
  <Application>Microsoft Office PowerPoint</Application>
  <PresentationFormat>Presentación en pantalla (4:3)</PresentationFormat>
  <Paragraphs>100</Paragraphs>
  <Slides>19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0" baseType="lpstr">
      <vt:lpstr>Transmisión de listas</vt:lpstr>
      <vt:lpstr>Consultorio Integral Adolescente  en primer nivel de atención </vt:lpstr>
      <vt:lpstr>Autoras:</vt:lpstr>
      <vt:lpstr>Problema</vt:lpstr>
      <vt:lpstr>Objetivos Generales</vt:lpstr>
      <vt:lpstr>Presentación de PowerPoint</vt:lpstr>
      <vt:lpstr>Presentación de PowerPoint</vt:lpstr>
      <vt:lpstr>Presentación de PowerPoint</vt:lpstr>
      <vt:lpstr>Modalidad de Atención</vt:lpstr>
      <vt:lpstr>Evaluación y conclusiones </vt:lpstr>
      <vt:lpstr>Presentación de PowerPoint</vt:lpstr>
      <vt:lpstr>Relevamiento de datos</vt:lpstr>
      <vt:lpstr>Presentación de PowerPoint</vt:lpstr>
      <vt:lpstr>Presentación de PowerPoint</vt:lpstr>
      <vt:lpstr>Presentación de PowerPoint</vt:lpstr>
      <vt:lpstr>Murales realizados por  los Jóvenes del Barrio</vt:lpstr>
      <vt:lpstr>Presentación de PowerPoint</vt:lpstr>
      <vt:lpstr>Presentación de PowerPoint</vt:lpstr>
      <vt:lpstr>Presentación de PowerPoint</vt:lpstr>
      <vt:lpstr>CAPS SANTA LAURA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Consultorio Integral Adolescente  en primer nivel de atención </dc:title>
  <dc:creator>Santa Laura</dc:creator>
  <cp:lastModifiedBy>Sala Santa Laura</cp:lastModifiedBy>
  <cp:revision>33</cp:revision>
  <cp:lastPrinted>2022-04-07T13:50:44Z</cp:lastPrinted>
  <dcterms:created xsi:type="dcterms:W3CDTF">2022-03-22T17:16:36Z</dcterms:created>
  <dcterms:modified xsi:type="dcterms:W3CDTF">2022-10-19T13:16:24Z</dcterms:modified>
</cp:coreProperties>
</file>